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embeddedFontLst>
    <p:embeddedFont>
      <p:font typeface="Gill Sans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ihIL5m0gy+IJTZOqNrjTmMfNmg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GillSans-bold.fntdata"/><Relationship Id="rId12" Type="http://schemas.openxmlformats.org/officeDocument/2006/relationships/font" Target="fonts/GillSans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bd871873396a16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fbd871873396a1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38a5aa9778d1ed5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8" name="Google Shape;108;g138a5aa9778d1ed5_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38a5aa9778d1ed5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5" name="Google Shape;115;g138a5aa9778d1ed5_1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38a5aa9778d1ed5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3" name="Google Shape;123;g138a5aa9778d1ed5_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38a5aa9778d1ed5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1" name="Google Shape;131;g138a5aa9778d1ed5_2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6b3e804d2546d4f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g6b3e804d2546d4f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showMasterSp="0" type="secHead">
  <p:cSld name="SECTION_HEADER">
    <p:bg>
      <p:bgPr>
        <a:solidFill>
          <a:schemeClr val="dk2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/>
          <p:nvPr>
            <p:ph type="title"/>
          </p:nvPr>
        </p:nvSpPr>
        <p:spPr>
          <a:xfrm>
            <a:off x="3242929" y="1073888"/>
            <a:ext cx="8187071" cy="406462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400"/>
              <a:buFont typeface="Impact"/>
              <a:buNone/>
              <a:defRPr sz="84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" type="body"/>
          </p:nvPr>
        </p:nvSpPr>
        <p:spPr>
          <a:xfrm>
            <a:off x="3242930" y="5159781"/>
            <a:ext cx="7017488" cy="9511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b="1" i="0" sz="20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13"/>
          <p:cNvSpPr txBox="1"/>
          <p:nvPr>
            <p:ph idx="10" type="dt"/>
          </p:nvPr>
        </p:nvSpPr>
        <p:spPr>
          <a:xfrm>
            <a:off x="3236546" y="6375679"/>
            <a:ext cx="1493947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1" type="ftr"/>
          </p:nvPr>
        </p:nvSpPr>
        <p:spPr>
          <a:xfrm>
            <a:off x="5279064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2" type="sldNum"/>
          </p:nvPr>
        </p:nvSpPr>
        <p:spPr>
          <a:xfrm>
            <a:off x="9942434" y="6375679"/>
            <a:ext cx="148756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grpSp>
        <p:nvGrpSpPr>
          <p:cNvPr id="19" name="Google Shape;19;p13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20" name="Google Shape;20;p13" title="left scallop shape"/>
            <p:cNvSpPr/>
            <p:nvPr/>
          </p:nvSpPr>
          <p:spPr>
            <a:xfrm>
              <a:off x="0" y="0"/>
              <a:ext cx="2814638" cy="6858000"/>
            </a:xfrm>
            <a:custGeom>
              <a:rect b="b" l="l" r="r" t="t"/>
              <a:pathLst>
                <a:path extrusionOk="0" h="4320" w="1773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21" name="Google Shape;21;p13" title="left scallop inline"/>
            <p:cNvSpPr/>
            <p:nvPr/>
          </p:nvSpPr>
          <p:spPr>
            <a:xfrm>
              <a:off x="874382" y="0"/>
              <a:ext cx="1646238" cy="6858000"/>
            </a:xfrm>
            <a:custGeom>
              <a:rect b="b" l="l" r="r" t="t"/>
              <a:pathLst>
                <a:path extrusionOk="0" h="4320" w="1037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" type="body"/>
          </p:nvPr>
        </p:nvSpPr>
        <p:spPr>
          <a:xfrm rot="5400000">
            <a:off x="4544044" y="-1006365"/>
            <a:ext cx="3593591" cy="10178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2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3"/>
          <p:cNvSpPr txBox="1"/>
          <p:nvPr>
            <p:ph type="title"/>
          </p:nvPr>
        </p:nvSpPr>
        <p:spPr>
          <a:xfrm rot="5400000">
            <a:off x="8012185" y="2436522"/>
            <a:ext cx="5600404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3"/>
          <p:cNvSpPr txBox="1"/>
          <p:nvPr>
            <p:ph idx="1" type="body"/>
          </p:nvPr>
        </p:nvSpPr>
        <p:spPr>
          <a:xfrm rot="5400000">
            <a:off x="2653390" y="-1013705"/>
            <a:ext cx="5600405" cy="83925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3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3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3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5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bg>
      <p:bgPr>
        <a:solidFill>
          <a:schemeClr val="accent1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 title="scalloped circle"/>
          <p:cNvSpPr/>
          <p:nvPr/>
        </p:nvSpPr>
        <p:spPr>
          <a:xfrm>
            <a:off x="3557016" y="630936"/>
            <a:ext cx="5235575" cy="5229225"/>
          </a:xfrm>
          <a:custGeom>
            <a:rect b="b" l="l" r="r" t="t"/>
            <a:pathLst>
              <a:path extrusionOk="0" h="3294" w="3298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34" name="Google Shape;34;p16"/>
          <p:cNvSpPr txBox="1"/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Font typeface="Impact"/>
              <a:buNone/>
              <a:defRPr sz="10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" type="subTitle"/>
          </p:nvPr>
        </p:nvSpPr>
        <p:spPr>
          <a:xfrm>
            <a:off x="2215045" y="5979196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b="1" i="0" sz="2000" cap="none">
                <a:solidFill>
                  <a:schemeClr val="dk2"/>
                </a:solidFill>
              </a:defRPr>
            </a:lvl1pPr>
            <a:lvl2pPr lvl="1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6" name="Google Shape;36;p16"/>
          <p:cNvSpPr txBox="1"/>
          <p:nvPr>
            <p:ph idx="10" type="dt"/>
          </p:nvPr>
        </p:nvSpPr>
        <p:spPr>
          <a:xfrm>
            <a:off x="1078523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7606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1" type="ftr"/>
          </p:nvPr>
        </p:nvSpPr>
        <p:spPr>
          <a:xfrm>
            <a:off x="4180332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7606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2" type="sldNum"/>
          </p:nvPr>
        </p:nvSpPr>
        <p:spPr>
          <a:xfrm>
            <a:off x="9067218" y="6375679"/>
            <a:ext cx="2329723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7606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7606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7606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7606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7606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7606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7606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7606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7606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39" name="Google Shape;39;p16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1257300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2" type="body"/>
          </p:nvPr>
        </p:nvSpPr>
        <p:spPr>
          <a:xfrm>
            <a:off x="6647796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8"/>
          <p:cNvSpPr txBox="1"/>
          <p:nvPr>
            <p:ph type="title"/>
          </p:nvPr>
        </p:nvSpPr>
        <p:spPr>
          <a:xfrm>
            <a:off x="1252728" y="381000"/>
            <a:ext cx="10172700" cy="1493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" type="body"/>
          </p:nvPr>
        </p:nvSpPr>
        <p:spPr>
          <a:xfrm>
            <a:off x="1251678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8"/>
          <p:cNvSpPr txBox="1"/>
          <p:nvPr>
            <p:ph idx="2" type="body"/>
          </p:nvPr>
        </p:nvSpPr>
        <p:spPr>
          <a:xfrm>
            <a:off x="1257300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3" type="body"/>
          </p:nvPr>
        </p:nvSpPr>
        <p:spPr>
          <a:xfrm>
            <a:off x="6633864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18"/>
          <p:cNvSpPr txBox="1"/>
          <p:nvPr>
            <p:ph idx="4" type="body"/>
          </p:nvPr>
        </p:nvSpPr>
        <p:spPr>
          <a:xfrm>
            <a:off x="6633864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8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9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showMasterSp="0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rect b="b" l="l" r="r" t="t"/>
            <a:pathLst>
              <a:path extrusionOk="0" h="4320" w="3025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63" name="Google Shape;63;p20"/>
          <p:cNvSpPr txBox="1"/>
          <p:nvPr>
            <p:ph type="title"/>
          </p:nvPr>
        </p:nvSpPr>
        <p:spPr>
          <a:xfrm>
            <a:off x="8337884" y="457199"/>
            <a:ext cx="3092115" cy="1196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Gill Sans"/>
              <a:buNone/>
              <a:defRPr b="1" i="0" sz="1900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765051" y="920377"/>
            <a:ext cx="6158418" cy="4985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800"/>
              <a:buChar char="–"/>
              <a:defRPr sz="2800"/>
            </a:lvl2pPr>
            <a:lvl3pPr indent="-3810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4pPr>
            <a:lvl5pPr indent="-355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6pPr>
            <a:lvl7pPr indent="-355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8pPr>
            <a:lvl9pPr indent="-355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5" name="Google Shape;65;p20"/>
          <p:cNvSpPr txBox="1"/>
          <p:nvPr>
            <p:ph idx="2" type="body"/>
          </p:nvPr>
        </p:nvSpPr>
        <p:spPr>
          <a:xfrm>
            <a:off x="8337885" y="1741336"/>
            <a:ext cx="3092115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20"/>
          <p:cNvSpPr txBox="1"/>
          <p:nvPr>
            <p:ph idx="10" type="dt"/>
          </p:nvPr>
        </p:nvSpPr>
        <p:spPr>
          <a:xfrm>
            <a:off x="765051" y="6375679"/>
            <a:ext cx="1233355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1" type="ftr"/>
          </p:nvPr>
        </p:nvSpPr>
        <p:spPr>
          <a:xfrm>
            <a:off x="2103620" y="6375679"/>
            <a:ext cx="348217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0"/>
          <p:cNvSpPr txBox="1"/>
          <p:nvPr>
            <p:ph idx="12" type="sldNum"/>
          </p:nvPr>
        </p:nvSpPr>
        <p:spPr>
          <a:xfrm>
            <a:off x="5691014" y="6375679"/>
            <a:ext cx="123245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69" name="Google Shape;69;p20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1"/>
          <p:cNvSpPr/>
          <p:nvPr>
            <p:ph idx="2" type="pic"/>
          </p:nvPr>
        </p:nvSpPr>
        <p:spPr>
          <a:xfrm>
            <a:off x="283464" y="0"/>
            <a:ext cx="7355585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1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rect b="b" l="l" r="r" t="t"/>
            <a:pathLst>
              <a:path extrusionOk="0" h="4320" w="3025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73" name="Google Shape;73;p2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1"/>
          <p:cNvSpPr txBox="1"/>
          <p:nvPr>
            <p:ph type="title"/>
          </p:nvPr>
        </p:nvSpPr>
        <p:spPr>
          <a:xfrm>
            <a:off x="8337883" y="457200"/>
            <a:ext cx="3092117" cy="11966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Gill Sans"/>
              <a:buNone/>
              <a:defRPr b="1" i="0" sz="19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" type="body"/>
          </p:nvPr>
        </p:nvSpPr>
        <p:spPr>
          <a:xfrm>
            <a:off x="8337883" y="1741336"/>
            <a:ext cx="3092117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21"/>
          <p:cNvSpPr txBox="1"/>
          <p:nvPr>
            <p:ph idx="10" type="dt"/>
          </p:nvPr>
        </p:nvSpPr>
        <p:spPr>
          <a:xfrm>
            <a:off x="765950" y="6375679"/>
            <a:ext cx="1232456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1" type="ftr"/>
          </p:nvPr>
        </p:nvSpPr>
        <p:spPr>
          <a:xfrm>
            <a:off x="2103621" y="6375679"/>
            <a:ext cx="3482178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2" type="sldNum"/>
          </p:nvPr>
        </p:nvSpPr>
        <p:spPr>
          <a:xfrm>
            <a:off x="5687568" y="6375679"/>
            <a:ext cx="123444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Gill Sans"/>
              <a:buChar char="–"/>
              <a:defRPr b="0" i="0" sz="18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1" name="Google Shape;11;p12" title="Left scallop edge"/>
          <p:cNvSpPr/>
          <p:nvPr/>
        </p:nvSpPr>
        <p:spPr>
          <a:xfrm>
            <a:off x="0" y="0"/>
            <a:ext cx="885825" cy="6858000"/>
          </a:xfrm>
          <a:custGeom>
            <a:rect b="b" l="l" r="r" t="t"/>
            <a:pathLst>
              <a:path extrusionOk="0" h="4320" w="558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12" name="Google Shape;12;p12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englishpost.org/tools-teach-english-technology/" TargetMode="External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getbadnews.com/books/english/" TargetMode="External"/><Relationship Id="rId4" Type="http://schemas.openxmlformats.org/officeDocument/2006/relationships/image" Target="../media/image5.jpg"/><Relationship Id="rId5" Type="http://schemas.openxmlformats.org/officeDocument/2006/relationships/image" Target="../media/image9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hyperlink" Target="https://www.bbc.co.uk/news/resources/idt-8760dd58-84f9-4c98-ade2-590562670096" TargetMode="External"/><Relationship Id="rId5" Type="http://schemas.openxmlformats.org/officeDocument/2006/relationships/hyperlink" Target="https://www.bbc.co.uk/teach/young-reporter/ireporter-guidance-for-teachers/zbb3hcw" TargetMode="External"/><Relationship Id="rId6" Type="http://schemas.openxmlformats.org/officeDocument/2006/relationships/hyperlink" Target="https://www.bbc.co.uk/teach/young-reporter/ireporter-what-would-a-journalist-do-guidance-for-young-people/zr3vtrd" TargetMode="External"/><Relationship Id="rId7" Type="http://schemas.openxmlformats.org/officeDocument/2006/relationships/image" Target="../media/image10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medium.com/@bobhone.designer/how-to-play-the-factitious-2018-news-game-9969aaa8f2a7" TargetMode="External"/><Relationship Id="rId4" Type="http://schemas.openxmlformats.org/officeDocument/2006/relationships/hyperlink" Target="https://participationpool.eu/resource/factitious-news-game-2018-pandemic-edition-2020/" TargetMode="External"/><Relationship Id="rId5" Type="http://schemas.openxmlformats.org/officeDocument/2006/relationships/hyperlink" Target="http://factitious-pandemic.augamestudio.com/#/" TargetMode="External"/><Relationship Id="rId6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>
            <p:ph type="title"/>
          </p:nvPr>
        </p:nvSpPr>
        <p:spPr>
          <a:xfrm>
            <a:off x="3193668" y="1393460"/>
            <a:ext cx="8596800" cy="31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4800">
                <a:solidFill>
                  <a:schemeClr val="lt1"/>
                </a:solidFill>
              </a:rPr>
              <a:t>Strategies, games and methodology to teach English through ICT and Journalism  </a:t>
            </a:r>
            <a:endParaRPr sz="48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400"/>
              <a:buNone/>
            </a:pPr>
            <a:r>
              <a:t/>
            </a:r>
            <a:endParaRPr sz="4800">
              <a:solidFill>
                <a:schemeClr val="lt1"/>
              </a:solidFill>
            </a:endParaRPr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3077" y="2484239"/>
            <a:ext cx="1648275" cy="164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92605" y="381000"/>
            <a:ext cx="5998951" cy="125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79452" y="4565039"/>
            <a:ext cx="1984400" cy="198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fbd871873396a16_0"/>
          <p:cNvSpPr txBox="1"/>
          <p:nvPr>
            <p:ph type="title"/>
          </p:nvPr>
        </p:nvSpPr>
        <p:spPr>
          <a:xfrm>
            <a:off x="1251678" y="382385"/>
            <a:ext cx="10178400" cy="14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-IT"/>
              <a:t>Teach English by using technology</a:t>
            </a:r>
            <a:endParaRPr/>
          </a:p>
        </p:txBody>
      </p:sp>
      <p:sp>
        <p:nvSpPr>
          <p:cNvPr id="104" name="Google Shape;104;gfbd871873396a16_0"/>
          <p:cNvSpPr txBox="1"/>
          <p:nvPr>
            <p:ph idx="1" type="body"/>
          </p:nvPr>
        </p:nvSpPr>
        <p:spPr>
          <a:xfrm>
            <a:off x="1251675" y="2286000"/>
            <a:ext cx="4472100" cy="26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lang="it-IT" sz="3000" u="sng">
                <a:solidFill>
                  <a:schemeClr val="hlink"/>
                </a:solidFill>
                <a:hlinkClick r:id="rId3"/>
              </a:rPr>
              <a:t>https://englishpost.org/tools-teach-english-technology/</a:t>
            </a:r>
            <a:endParaRPr sz="3000"/>
          </a:p>
        </p:txBody>
      </p:sp>
      <p:pic>
        <p:nvPicPr>
          <p:cNvPr id="105" name="Google Shape;105;gfbd871873396a16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50500" y="2064050"/>
            <a:ext cx="6077100" cy="456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38a5aa9778d1ed5_5"/>
          <p:cNvSpPr txBox="1"/>
          <p:nvPr>
            <p:ph type="title"/>
          </p:nvPr>
        </p:nvSpPr>
        <p:spPr>
          <a:xfrm>
            <a:off x="-540491" y="-154865"/>
            <a:ext cx="13571100" cy="149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The 5 Ws game</a:t>
            </a:r>
            <a:endParaRPr/>
          </a:p>
        </p:txBody>
      </p:sp>
      <p:sp>
        <p:nvSpPr>
          <p:cNvPr id="111" name="Google Shape;111;g138a5aa9778d1ed5_5"/>
          <p:cNvSpPr txBox="1"/>
          <p:nvPr>
            <p:ph idx="1" type="body"/>
          </p:nvPr>
        </p:nvSpPr>
        <p:spPr>
          <a:xfrm>
            <a:off x="1065600" y="1185000"/>
            <a:ext cx="4749300" cy="54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810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it-IT" sz="2400"/>
              <a:t>Introduction of the 5 question words Who/what/when/where/why and their explanation </a:t>
            </a:r>
            <a:endParaRPr sz="2400"/>
          </a:p>
          <a:p>
            <a:pPr indent="-3810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it-IT" sz="2400"/>
              <a:t>Using Padlet( a shared virtual board), each student finds the 5 QW and and writes the answer to one of them. Just in case a QW doesn't receive any answer, they are obligated to do it. </a:t>
            </a:r>
            <a:endParaRPr sz="2400"/>
          </a:p>
          <a:p>
            <a:pPr indent="-3810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it-IT" sz="2400"/>
              <a:t>At the end, the teacher shares the board showing what they have written and articles are put together. </a:t>
            </a:r>
            <a:endParaRPr sz="2400"/>
          </a:p>
        </p:txBody>
      </p:sp>
      <p:pic>
        <p:nvPicPr>
          <p:cNvPr id="112" name="Google Shape;112;g138a5aa9778d1ed5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67300" y="1548725"/>
            <a:ext cx="5973225" cy="416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38a5aa9778d1ed5_10"/>
          <p:cNvSpPr txBox="1"/>
          <p:nvPr>
            <p:ph type="title"/>
          </p:nvPr>
        </p:nvSpPr>
        <p:spPr>
          <a:xfrm>
            <a:off x="-443256" y="505104"/>
            <a:ext cx="13571100" cy="149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Bad News game</a:t>
            </a:r>
            <a:endParaRPr/>
          </a:p>
        </p:txBody>
      </p:sp>
      <p:sp>
        <p:nvSpPr>
          <p:cNvPr id="118" name="Google Shape;118;g138a5aa9778d1ed5_10"/>
          <p:cNvSpPr txBox="1"/>
          <p:nvPr>
            <p:ph idx="1" type="body"/>
          </p:nvPr>
        </p:nvSpPr>
        <p:spPr>
          <a:xfrm>
            <a:off x="1072636" y="1603887"/>
            <a:ext cx="4579500" cy="186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-IT" sz="3000" u="sng">
                <a:solidFill>
                  <a:schemeClr val="hlink"/>
                </a:solidFill>
                <a:hlinkClick r:id="rId3"/>
              </a:rPr>
              <a:t>https://www.getbadnews.com/books/english/</a:t>
            </a:r>
            <a:endParaRPr/>
          </a:p>
        </p:txBody>
      </p:sp>
      <p:pic>
        <p:nvPicPr>
          <p:cNvPr id="119" name="Google Shape;119;g138a5aa9778d1ed5_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55375" y="2149704"/>
            <a:ext cx="4886325" cy="433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138a5aa9778d1ed5_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13275" y="3158625"/>
            <a:ext cx="3155450" cy="33945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38a5aa9778d1ed5_15"/>
          <p:cNvSpPr txBox="1"/>
          <p:nvPr>
            <p:ph type="title"/>
          </p:nvPr>
        </p:nvSpPr>
        <p:spPr>
          <a:xfrm>
            <a:off x="6211075" y="0"/>
            <a:ext cx="5378700" cy="115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BBC IREPORTER</a:t>
            </a:r>
            <a:endParaRPr/>
          </a:p>
        </p:txBody>
      </p:sp>
      <p:pic>
        <p:nvPicPr>
          <p:cNvPr id="126" name="Google Shape;126;g138a5aa9778d1ed5_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6975" y="797700"/>
            <a:ext cx="5204101" cy="2563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g138a5aa9778d1ed5_15"/>
          <p:cNvSpPr txBox="1"/>
          <p:nvPr>
            <p:ph idx="1" type="body"/>
          </p:nvPr>
        </p:nvSpPr>
        <p:spPr>
          <a:xfrm>
            <a:off x="743575" y="3361403"/>
            <a:ext cx="5204100" cy="33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t-IT" u="sng">
                <a:solidFill>
                  <a:schemeClr val="hlink"/>
                </a:solidFill>
                <a:hlinkClick r:id="rId4"/>
              </a:rPr>
              <a:t>https://www.bbc.co.uk/news/resources/idt-8760dd58-84f9-4c98-ade2-590562670096</a:t>
            </a:r>
            <a:endParaRPr/>
          </a:p>
          <a:p>
            <a:pPr indent="-342900" lvl="0" marL="342900" rtl="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t-IT" u="sng">
                <a:solidFill>
                  <a:schemeClr val="hlink"/>
                </a:solidFill>
                <a:hlinkClick r:id="rId5"/>
              </a:rPr>
              <a:t>https://www.bbc.co.uk/teach/young-reporter/ireporter-guidance-for-teachers/zbb3hcw</a:t>
            </a:r>
            <a:endParaRPr/>
          </a:p>
          <a:p>
            <a:pPr indent="-342900" lvl="0" marL="342900" rtl="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t-IT" u="sng">
                <a:solidFill>
                  <a:schemeClr val="hlink"/>
                </a:solidFill>
                <a:hlinkClick r:id="rId6"/>
              </a:rPr>
              <a:t>https://www.bbc.co.uk/teach/young-reporter/ireporter-what-would-a-journalist-do-guidance-for-young-people/zr3vtrd</a:t>
            </a:r>
            <a:endParaRPr/>
          </a:p>
        </p:txBody>
      </p:sp>
      <p:pic>
        <p:nvPicPr>
          <p:cNvPr id="128" name="Google Shape;128;g138a5aa9778d1ed5_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363475" y="1307700"/>
            <a:ext cx="5502826" cy="5390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38a5aa9778d1ed5_20"/>
          <p:cNvSpPr txBox="1"/>
          <p:nvPr>
            <p:ph type="title"/>
          </p:nvPr>
        </p:nvSpPr>
        <p:spPr>
          <a:xfrm>
            <a:off x="-1205980" y="381010"/>
            <a:ext cx="13571100" cy="149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FACTITIOUS</a:t>
            </a:r>
            <a:endParaRPr/>
          </a:p>
        </p:txBody>
      </p:sp>
      <p:sp>
        <p:nvSpPr>
          <p:cNvPr id="134" name="Google Shape;134;g138a5aa9778d1ed5_20"/>
          <p:cNvSpPr txBox="1"/>
          <p:nvPr>
            <p:ph idx="1" type="body"/>
          </p:nvPr>
        </p:nvSpPr>
        <p:spPr>
          <a:xfrm>
            <a:off x="453954" y="1623550"/>
            <a:ext cx="53937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t-IT" u="sng">
                <a:solidFill>
                  <a:schemeClr val="hlink"/>
                </a:solidFill>
                <a:hlinkClick r:id="rId3"/>
              </a:rPr>
              <a:t>https://medium.com/@bobhone.designer/how-to-play-the-factitious-2018-news-game-9969aaa8f2a7</a:t>
            </a:r>
            <a:endParaRPr/>
          </a:p>
          <a:p>
            <a:pPr indent="-139700" lvl="0" marL="342900" rtl="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t-IT" u="sng">
                <a:solidFill>
                  <a:schemeClr val="hlink"/>
                </a:solidFill>
                <a:hlinkClick r:id="rId4"/>
              </a:rPr>
              <a:t>https://participationpool.eu/resource/factitious-news-game-2018-pandemic-edition-2020/</a:t>
            </a:r>
            <a:endParaRPr/>
          </a:p>
          <a:p>
            <a:pPr indent="-254000" lvl="0" marL="342900" rtl="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t/>
            </a:r>
            <a:endParaRPr/>
          </a:p>
          <a:p>
            <a:pPr indent="-342900" lvl="0" marL="342900" rtl="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it-IT" u="sng">
                <a:solidFill>
                  <a:schemeClr val="hlink"/>
                </a:solidFill>
                <a:hlinkClick r:id="rId5"/>
              </a:rPr>
              <a:t>http://factitious-pandemic.augamestudio.com/#/</a:t>
            </a:r>
            <a:endParaRPr/>
          </a:p>
          <a:p>
            <a:pPr indent="-139700" lvl="0" marL="342900" rtl="0" algn="l">
              <a:lnSpc>
                <a:spcPct val="11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id="135" name="Google Shape;135;g138a5aa9778d1ed5_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46350" y="682800"/>
            <a:ext cx="3983650" cy="5892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b3e804d2546d4f1_0"/>
          <p:cNvSpPr txBox="1"/>
          <p:nvPr>
            <p:ph type="title"/>
          </p:nvPr>
        </p:nvSpPr>
        <p:spPr>
          <a:xfrm>
            <a:off x="3193668" y="1393460"/>
            <a:ext cx="8596800" cy="31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sz="4800">
                <a:solidFill>
                  <a:schemeClr val="lt1"/>
                </a:solidFill>
              </a:rPr>
              <a:t>Strategies, games and methodology to teach English through ICT and Journalism  </a:t>
            </a:r>
            <a:endParaRPr sz="48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400"/>
              <a:buNone/>
            </a:pPr>
            <a:r>
              <a:t/>
            </a:r>
            <a:endParaRPr sz="4800">
              <a:solidFill>
                <a:schemeClr val="lt1"/>
              </a:solidFill>
            </a:endParaRPr>
          </a:p>
        </p:txBody>
      </p:sp>
      <p:pic>
        <p:nvPicPr>
          <p:cNvPr id="141" name="Google Shape;141;g6b3e804d2546d4f1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3077" y="2484239"/>
            <a:ext cx="1648275" cy="164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6b3e804d2546d4f1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92605" y="381000"/>
            <a:ext cx="5998950" cy="125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6b3e804d2546d4f1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20839" y="4657216"/>
            <a:ext cx="1984400" cy="198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g6b3e804d2546d4f1_0"/>
          <p:cNvSpPr txBox="1"/>
          <p:nvPr/>
        </p:nvSpPr>
        <p:spPr>
          <a:xfrm>
            <a:off x="6292650" y="4747750"/>
            <a:ext cx="3256800" cy="8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-IT" sz="4200">
                <a:solidFill>
                  <a:schemeClr val="accent3"/>
                </a:solidFill>
                <a:latin typeface="Gill Sans"/>
                <a:ea typeface="Gill Sans"/>
                <a:cs typeface="Gill Sans"/>
                <a:sym typeface="Gill Sans"/>
              </a:rPr>
              <a:t>Thank you</a:t>
            </a:r>
            <a:endParaRPr b="1" i="1" sz="4200">
              <a:solidFill>
                <a:schemeClr val="accent3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adge">
  <a:themeElements>
    <a:clrScheme name="Badge">
      <a:dk1>
        <a:srgbClr val="000000"/>
      </a:dk1>
      <a:lt1>
        <a:srgbClr val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