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67" r:id="rId14"/>
    <p:sldId id="268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720" y="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1788116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accent5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layfair Display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6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6000">
                <a:latin typeface="Times New Roman"/>
                <a:ea typeface="Times New Roman"/>
                <a:cs typeface="Times New Roman"/>
                <a:sym typeface="Times New Roman"/>
              </a:rPr>
              <a:t>SOCIAL MEDIA</a:t>
            </a:r>
          </a:p>
          <a:p>
            <a:pPr lvl="0">
              <a:spcBef>
                <a:spcPts val="0"/>
              </a:spcBef>
              <a:buNone/>
            </a:pP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799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The NEW news society...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WHEN TO USE</a:t>
            </a:r>
            <a:r>
              <a:rPr lang="en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TWITTER JOURNALISTICALLY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11700" y="572700"/>
            <a:ext cx="8520600" cy="447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v"/>
            </a:pPr>
            <a:r>
              <a:rPr lang="en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Tweet before, during and after the event</a:t>
            </a:r>
            <a:endParaRPr lang="en-US" sz="24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v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Twitter in newsgathering to </a:t>
            </a:r>
            <a:r>
              <a:rPr lang="en-US" sz="24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crowdsource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ideas and people</a:t>
            </a:r>
            <a:endParaRPr lang="en-US"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v"/>
            </a:pPr>
            <a:r>
              <a:rPr lang="en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Twitter to promote an upcoming </a:t>
            </a:r>
            <a:r>
              <a:rPr lang="en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event</a:t>
            </a:r>
            <a:endParaRPr lang="en-US" sz="24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v"/>
            </a:pPr>
            <a:r>
              <a:rPr lang="en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Tweet </a:t>
            </a: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during the event - follow it from start to </a:t>
            </a:r>
            <a:r>
              <a:rPr lang="en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finish</a:t>
            </a:r>
            <a:endParaRPr lang="en-US" sz="24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</a:pPr>
            <a:r>
              <a:rPr lang="en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FUNDAMENTALS OF </a:t>
            </a:r>
            <a:r>
              <a:rPr lang="en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JOURNALISM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</a:t>
            </a:r>
            <a:b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</a:t>
            </a:r>
            <a:r>
              <a:rPr lang="en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FAIR and ACCURATE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MANAGING YOUR PROFESSIONAL SOCIAL MEDIA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311700" y="572700"/>
            <a:ext cx="8520600" cy="447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</a:t>
            </a: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… you’ve got a personal account, a journalist </a:t>
            </a:r>
            <a:r>
              <a:rPr lang="en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account an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 an 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account </a:t>
            </a: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manage for the publication or website you are producing - HOW DO YOU KEEP TRACK OF ALL OF IT?</a:t>
            </a:r>
          </a:p>
          <a:p>
            <a:pPr marL="914400" marR="0" lvl="1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Social media management tools</a:t>
            </a:r>
          </a:p>
          <a:p>
            <a:pPr marL="1371600" marR="0" lvl="2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Hootsuite</a:t>
            </a:r>
          </a:p>
          <a:p>
            <a:pPr marL="1371600" marR="0" lvl="2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Tweetdeck</a:t>
            </a:r>
          </a:p>
          <a:p>
            <a:pPr marL="1371600" marR="0" lvl="2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Storify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HANDLING YOUR PRO JOURNALIST ACCOUNT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311700" y="572700"/>
            <a:ext cx="8520600" cy="447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Don’t hide the fact that you’re a journalist - transparency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Don’t say anything you wouldn’t want to see on the front page of a newspaper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Don’t say embarrassing things or hurtful things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Don’t argue with an audience member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Don’t tweet when you are angry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Don’t steal information or post without sourcing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Don’t just STOP in the middle of coverage - keep talking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 </a:t>
            </a: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PATIENT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</a:t>
            </a: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ENGAGING </a:t>
            </a: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give your audience chances to respond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34263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ACTIVITY</a:t>
            </a:r>
          </a:p>
          <a:p>
            <a:pPr lvl="0">
              <a:spcBef>
                <a:spcPts val="0"/>
              </a:spcBef>
              <a:buNone/>
            </a:pPr>
            <a:r>
              <a:rPr lang="en" sz="3600">
                <a:latin typeface="Times New Roman"/>
                <a:ea typeface="Times New Roman"/>
                <a:cs typeface="Times New Roman"/>
                <a:sym typeface="Times New Roman"/>
              </a:rPr>
              <a:t>Creating and managing our social media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20950" y="344400"/>
            <a:ext cx="4424400" cy="4799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dirty="0">
                <a:latin typeface="Times New Roman"/>
                <a:ea typeface="Times New Roman"/>
                <a:cs typeface="Times New Roman"/>
                <a:sym typeface="Times New Roman"/>
              </a:rPr>
              <a:t>#Goals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Times New Roman"/>
              <a:buChar char="●"/>
            </a:pPr>
            <a:r>
              <a:rPr lang="en" sz="2400" dirty="0">
                <a:latin typeface="Times New Roman"/>
                <a:ea typeface="Times New Roman"/>
                <a:cs typeface="Times New Roman"/>
                <a:sym typeface="Times New Roman"/>
              </a:rPr>
              <a:t>Create a journalist Facebook page for yourself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Times New Roman"/>
              <a:buChar char="●"/>
            </a:pPr>
            <a:r>
              <a:rPr lang="en" sz="2400" dirty="0">
                <a:latin typeface="Times New Roman"/>
                <a:ea typeface="Times New Roman"/>
                <a:cs typeface="Times New Roman"/>
                <a:sym typeface="Times New Roman"/>
              </a:rPr>
              <a:t>Create a journalist Twitter account for yourself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Times New Roman"/>
              <a:buChar char="●"/>
            </a:pPr>
            <a:r>
              <a:rPr lang="en" sz="2400" dirty="0">
                <a:latin typeface="Times New Roman"/>
                <a:ea typeface="Times New Roman"/>
                <a:cs typeface="Times New Roman"/>
                <a:sym typeface="Times New Roman"/>
              </a:rPr>
              <a:t>Create a journalist Instagram for yourself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Times New Roman"/>
              <a:buChar char="●"/>
            </a:pPr>
            <a:r>
              <a:rPr lang="en" sz="2400" dirty="0">
                <a:latin typeface="Times New Roman"/>
                <a:ea typeface="Times New Roman"/>
                <a:cs typeface="Times New Roman"/>
                <a:sym typeface="Times New Roman"/>
              </a:rPr>
              <a:t>Experiment with Hootsuite and TweetDeck to decide which one works for you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Times New Roman"/>
              <a:buChar char="●"/>
            </a:pPr>
            <a:r>
              <a:rPr lang="en" sz="2400" dirty="0">
                <a:latin typeface="Times New Roman"/>
                <a:ea typeface="Times New Roman"/>
                <a:cs typeface="Times New Roman"/>
                <a:sym typeface="Times New Roman"/>
              </a:rPr>
              <a:t>Get to know Storify and decide if this is something we want for our class </a:t>
            </a:r>
            <a:r>
              <a:rPr lang="en" sz="2400" dirty="0" smtClean="0">
                <a:latin typeface="Times New Roman"/>
                <a:ea typeface="Times New Roman"/>
                <a:cs typeface="Times New Roman"/>
                <a:sym typeface="Times New Roman"/>
              </a:rPr>
              <a:t>media</a:t>
            </a:r>
            <a:endParaRPr lang="en"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4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lvl="0" rtl="0">
              <a:spcBef>
                <a:spcPts val="0"/>
              </a:spcBef>
              <a:buNone/>
            </a:pP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6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6000">
                <a:latin typeface="Times New Roman"/>
                <a:ea typeface="Times New Roman"/>
                <a:cs typeface="Times New Roman"/>
                <a:sym typeface="Times New Roman"/>
              </a:rPr>
              <a:t>SOCIAL MEDIA</a:t>
            </a:r>
          </a:p>
          <a:p>
            <a:pPr lvl="0">
              <a:spcBef>
                <a:spcPts val="0"/>
              </a:spcBef>
              <a:buNone/>
            </a:pP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799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The NEW news society...</a:t>
            </a:r>
          </a:p>
        </p:txBody>
      </p:sp>
    </p:spTree>
    <p:extLst>
      <p:ext uri="{BB962C8B-B14F-4D97-AF65-F5344CB8AC3E}">
        <p14:creationId xmlns:p14="http://schemas.microsoft.com/office/powerpoint/2010/main" val="3458073470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311700" y="173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SOCIAL MEDIA HAS CHANGED JOURNALISM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11699" y="1069375"/>
            <a:ext cx="8689899" cy="3623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2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Readers </a:t>
            </a:r>
            <a:r>
              <a:rPr lang="en-US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once </a:t>
            </a:r>
            <a:r>
              <a:rPr lang="en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found </a:t>
            </a:r>
            <a:r>
              <a:rPr lang="en" sz="22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stories and journalists by picking up a newspaper or magazine, clicking on their TV or turning on a </a:t>
            </a:r>
            <a:r>
              <a:rPr lang="en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radio</a:t>
            </a:r>
            <a:endParaRPr lang="en-US" sz="2200" dirty="0" smtClean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NOW </a:t>
            </a:r>
            <a:r>
              <a:rPr lang="en" sz="22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AUDIENCES FIND NEWS THROUGH SOCIAL MEDIA </a:t>
            </a:r>
            <a:r>
              <a:rPr lang="en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SITES</a:t>
            </a:r>
            <a:endParaRPr lang="en" sz="22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2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Now journalists and media companies who want to engage with an audience need to be where those readers are looking for news: </a:t>
            </a:r>
            <a:r>
              <a:rPr lang="en-US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SOCIAL </a:t>
            </a:r>
            <a:r>
              <a:rPr lang="en" sz="22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MEDIA </a:t>
            </a:r>
            <a:r>
              <a:rPr lang="en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SITES</a:t>
            </a:r>
            <a:endParaRPr lang="en" sz="22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 sz="24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287350" y="173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HOW HAS IT CHANGED?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745750"/>
            <a:ext cx="8520600" cy="439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News and information is being shared in real time across the internet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70% of Millenials followed daily news but receive it passively as part of their social media feed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Social media sites, such as Facebook and Twitter have come to dominate the news conversation BECAUSE news can be shared and discussed in real time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Reporters can connect with sources and audiences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Helps journalists develop a personal brand or identity in tandem with AND apart from the rest of 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their</a:t>
            </a: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newsroom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0"/>
              </a:spcBef>
              <a:buNone/>
            </a:pPr>
            <a:endParaRPr sz="22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HOW DO JOURNALISTS USE SOCIAL MEDIA?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224107" y="572700"/>
            <a:ext cx="8842856" cy="447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v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find stories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v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monitor developments in breaking news stories as they happen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v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a reporting tool to find eyewitnesses, sources and images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v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engage readers or viewers through continuous news updates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v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promote content both pre- and </a:t>
            </a:r>
            <a:r>
              <a:rPr lang="en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post-publication</a:t>
            </a:r>
            <a:endParaRPr lang="en"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v"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develop an on-going relationship with the audience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287350" y="173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latin typeface="Times New Roman"/>
                <a:ea typeface="Times New Roman"/>
                <a:cs typeface="Times New Roman"/>
                <a:sym typeface="Times New Roman"/>
              </a:rPr>
              <a:t>SOCIAL MEDIA IS NOT A REPLACEMENT FOR TRADITIONAL REPORTING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311700" y="2000175"/>
            <a:ext cx="8520600" cy="285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can be used to provide you with notice of real time events and access to potential sources, but, just like with traditional reporting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MUST VERIFY WHAT YOU ARE BEING TOLD!</a:t>
            </a:r>
          </a:p>
          <a:p>
            <a:pPr lvl="0" rtl="0">
              <a:spcBef>
                <a:spcPts val="0"/>
              </a:spcBef>
              <a:buNone/>
            </a:pPr>
            <a:endParaRPr sz="2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SOCIAL MEDIA PLATFORMS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700" y="572700"/>
            <a:ext cx="8520600" cy="447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-US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Determine your </a:t>
            </a: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social </a:t>
            </a: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media platform </a:t>
            </a: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 </a:t>
            </a: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</a:t>
            </a: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your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audience </a:t>
            </a: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</a:t>
            </a: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usin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</a:t>
            </a:r>
          </a:p>
          <a:p>
            <a:pPr marL="4318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FACEBOOK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largest </a:t>
            </a: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user base, very complicated algorithm </a:t>
            </a: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determines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</a:t>
            </a: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readers </a:t>
            </a: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see</a:t>
            </a:r>
            <a:endParaRPr lang="en-US" sz="20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318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TWITTER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news source for the social media world, YOU should develop a strong Twitter presence (a JOURNALISTIC Twitter </a:t>
            </a: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presence)</a:t>
            </a:r>
            <a:endParaRPr lang="en-US" sz="20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318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SNAPCHAT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just </a:t>
            </a: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temporary posts, </a:t>
            </a: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but </a:t>
            </a: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VERY popular among young </a:t>
            </a: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audiences</a:t>
            </a:r>
            <a:endParaRPr lang="en-US" sz="20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318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INSTAGRAM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image </a:t>
            </a: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driven posts, considered a “service” for your audience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64300" y="4450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FACEBOOK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311700" y="572700"/>
            <a:ext cx="4058371" cy="447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GOOD</a:t>
            </a:r>
            <a:endParaRPr lang="en-US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Wingdings" charset="2"/>
              <a:buChar char="q"/>
            </a:pP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Obvious </a:t>
            </a: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choice for sharing </a:t>
            </a: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stories</a:t>
            </a:r>
            <a:endParaRPr lang="en-US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Wingdings" charset="2"/>
              <a:buChar char="q"/>
            </a:pP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Huge </a:t>
            </a: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audience </a:t>
            </a: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base</a:t>
            </a:r>
            <a:endParaRPr lang="en-US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Wingdings" charset="2"/>
              <a:buChar char="q"/>
            </a:pP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Allows </a:t>
            </a: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both breaking and longer form story </a:t>
            </a: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presentation</a:t>
            </a:r>
            <a:endParaRPr lang="en-US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Wingdings" charset="2"/>
              <a:buChar char="q"/>
            </a:pP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Users </a:t>
            </a: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 like, share or comment on your </a:t>
            </a: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post</a:t>
            </a:r>
            <a:endParaRPr lang="en-US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Wingdings" charset="2"/>
              <a:buChar char="q"/>
            </a:pP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Photo </a:t>
            </a: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video embedding allow seamless integration and fast downloads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488599" y="617200"/>
            <a:ext cx="4372933" cy="447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BAD</a:t>
            </a:r>
            <a:endParaRPr lang="en-US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Wingdings" charset="2"/>
              <a:buChar char="u"/>
            </a:pP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Lack </a:t>
            </a: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guaranteed distribution of your </a:t>
            </a: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posts</a:t>
            </a:r>
            <a:endParaRPr lang="en-US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Wingdings" charset="2"/>
              <a:buChar char="u"/>
            </a:pP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Because </a:t>
            </a: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the algorithm used in its news </a:t>
            </a: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feed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 every Facebook follower you </a:t>
            </a: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have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will be notified of your posts</a:t>
            </a: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Wingdings" charset="2"/>
              <a:buChar char="u"/>
            </a:pP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Facebook </a:t>
            </a: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only reaches people who already follow you; this limits your reach to existing followers and their followers if they choose to share you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11700" y="4450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TWITTER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186755" y="572700"/>
            <a:ext cx="4398083" cy="447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GOOD</a:t>
            </a:r>
            <a:endParaRPr lang="en-US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Wingdings" charset="2"/>
              <a:buChar char="q"/>
            </a:pP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go-to for breaking </a:t>
            </a: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news</a:t>
            </a:r>
            <a:endParaRPr lang="en-US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Wingdings" charset="2"/>
              <a:buChar char="q"/>
            </a:pP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Eyewitness </a:t>
            </a: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accounts of news events in real </a:t>
            </a: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</a:t>
            </a:r>
            <a:endParaRPr lang="en-US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Wingdings" charset="2"/>
              <a:buChar char="q"/>
            </a:pP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Reporters </a:t>
            </a: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 use hashtags, keywords and locations to find and follow breaking </a:t>
            </a: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news</a:t>
            </a:r>
            <a:endParaRPr lang="en-US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Wingdings" charset="2"/>
              <a:buChar char="q"/>
            </a:pP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Comparing </a:t>
            </a: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tweets and locations, reporters can find sources and verify </a:t>
            </a: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accounts</a:t>
            </a:r>
            <a:endParaRPr lang="en-US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Wingdings" charset="2"/>
              <a:buChar char="q"/>
            </a:pP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Good </a:t>
            </a: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promoting coverage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488600" y="617200"/>
            <a:ext cx="4343700" cy="447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BAD</a:t>
            </a:r>
            <a:endParaRPr lang="en-US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Wingdings" charset="2"/>
              <a:buChar char="u"/>
            </a:pPr>
            <a:r>
              <a:rPr lang="en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Speed </a:t>
            </a:r>
            <a:r>
              <a:rPr lang="en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ease can be a </a:t>
            </a:r>
            <a:r>
              <a:rPr lang="en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disadvantage</a:t>
            </a:r>
            <a:endParaRPr lang="en-US" sz="18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Wingdings" charset="2"/>
              <a:buChar char="u"/>
            </a:pPr>
            <a:r>
              <a:rPr lang="en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140 </a:t>
            </a:r>
            <a:r>
              <a:rPr lang="en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character post limit does not allow for complex </a:t>
            </a:r>
            <a:r>
              <a:rPr lang="en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ideas</a:t>
            </a:r>
            <a:endParaRPr lang="en-US" sz="18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Wingdings" charset="2"/>
              <a:buChar char="u"/>
            </a:pPr>
            <a:r>
              <a:rPr lang="en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Hard </a:t>
            </a:r>
            <a:r>
              <a:rPr lang="en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stand out because of huge amount of </a:t>
            </a:r>
            <a:r>
              <a:rPr lang="en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usage</a:t>
            </a:r>
            <a:endParaRPr lang="en-US" sz="18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Wingdings" charset="2"/>
              <a:buChar char="u"/>
            </a:pPr>
            <a:r>
              <a:rPr lang="en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Misinformation </a:t>
            </a:r>
            <a:r>
              <a:rPr lang="en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during breaking news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USING TWITTER JOURNALISTICALLY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11700" y="572700"/>
            <a:ext cx="8520600" cy="447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YES… IT’S DIFFERENT FROM YOUR PERSONAL TWEETS</a:t>
            </a:r>
          </a:p>
          <a:p>
            <a:pPr marL="5143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Wingdings" charset="2"/>
              <a:buChar char="v"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Write like you are talking to a friend BUT not sloppy </a:t>
            </a:r>
          </a:p>
          <a:p>
            <a:pPr marL="5143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Wingdings" charset="2"/>
              <a:buChar char="v"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Talk like you are having a conversation - talk WITH but not AT</a:t>
            </a:r>
          </a:p>
          <a:p>
            <a:pPr marL="5143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Wingdings" charset="2"/>
              <a:buChar char="v"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@ mentions to cite your sources</a:t>
            </a:r>
          </a:p>
          <a:p>
            <a:pPr marL="5143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Wingdings" charset="2"/>
              <a:buChar char="v"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Include hashtags to make them easily searchable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</a:t>
            </a: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MORE THAN TWO HASHTAGS PER TWEET</a:t>
            </a:r>
          </a:p>
          <a:p>
            <a:pPr marL="5143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Wingdings" charset="2"/>
              <a:buChar char="v"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 photos - Tweets with pix and vid get twice as many </a:t>
            </a: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retweets</a:t>
            </a:r>
            <a:endParaRPr lang="en-US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143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Wingdings" charset="2"/>
              <a:buChar char="v"/>
            </a:pPr>
            <a:r>
              <a:rPr lang="en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Bit.ly to shorten links or the URL could eat up your character </a:t>
            </a:r>
            <a:r>
              <a:rPr lang="en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space</a:t>
            </a:r>
            <a:endParaRPr lang="en" sz="18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22428774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686</Words>
  <Application>Microsoft Office PowerPoint</Application>
  <PresentationFormat>Slaidrāde ekrānā (16:9)</PresentationFormat>
  <Paragraphs>93</Paragraphs>
  <Slides>14</Slides>
  <Notes>14</Notes>
  <HiddenSlides>0</HiddenSlides>
  <MMClips>0</MMClips>
  <ScaleCrop>false</ScaleCrop>
  <HeadingPairs>
    <vt:vector size="6" baseType="variant">
      <vt:variant>
        <vt:lpstr>Lietotie fonti</vt:lpstr>
      </vt:variant>
      <vt:variant>
        <vt:i4>6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14</vt:i4>
      </vt:variant>
    </vt:vector>
  </HeadingPairs>
  <TitlesOfParts>
    <vt:vector size="21" baseType="lpstr">
      <vt:lpstr>Times New Roman</vt:lpstr>
      <vt:lpstr>Arial</vt:lpstr>
      <vt:lpstr>Oswald</vt:lpstr>
      <vt:lpstr>Montserrat</vt:lpstr>
      <vt:lpstr>Wingdings</vt:lpstr>
      <vt:lpstr>Playfair Display</vt:lpstr>
      <vt:lpstr>pop</vt:lpstr>
      <vt:lpstr> SOCIAL MEDIA </vt:lpstr>
      <vt:lpstr>SOCIAL MEDIA HAS CHANGED JOURNALISM</vt:lpstr>
      <vt:lpstr>HOW HAS IT CHANGED?</vt:lpstr>
      <vt:lpstr>HOW DO JOURNALISTS USE SOCIAL MEDIA? </vt:lpstr>
      <vt:lpstr>SOCIAL MEDIA IS NOT A REPLACEMENT FOR TRADITIONAL REPORTING </vt:lpstr>
      <vt:lpstr>SOCIAL MEDIA PLATFORMS </vt:lpstr>
      <vt:lpstr>FACEBOOK </vt:lpstr>
      <vt:lpstr>TWITTER </vt:lpstr>
      <vt:lpstr>USING TWITTER JOURNALISTICALLY </vt:lpstr>
      <vt:lpstr>WHEN TO USE TWITTER JOURNALISTICALLY </vt:lpstr>
      <vt:lpstr>MANAGING YOUR PROFESSIONAL SOCIAL MEDIA </vt:lpstr>
      <vt:lpstr>HANDLING YOUR PRO JOURNALIST ACCOUNT </vt:lpstr>
      <vt:lpstr>ACTIVITY Creating and managing our social media</vt:lpstr>
      <vt:lpstr> SOCIAL MEDIA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</dc:title>
  <dc:creator>Velga</dc:creator>
  <cp:lastModifiedBy>Velga</cp:lastModifiedBy>
  <cp:revision>5</cp:revision>
  <dcterms:modified xsi:type="dcterms:W3CDTF">2023-04-05T18:47:55Z</dcterms:modified>
</cp:coreProperties>
</file>